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4"/>
  </p:notesMasterIdLst>
  <p:handoutMasterIdLst>
    <p:handoutMasterId r:id="rId25"/>
  </p:handoutMasterIdLst>
  <p:sldIdLst>
    <p:sldId id="256" r:id="rId2"/>
    <p:sldId id="327" r:id="rId3"/>
    <p:sldId id="329" r:id="rId4"/>
    <p:sldId id="334" r:id="rId5"/>
    <p:sldId id="335" r:id="rId6"/>
    <p:sldId id="336" r:id="rId7"/>
    <p:sldId id="337" r:id="rId8"/>
    <p:sldId id="340" r:id="rId9"/>
    <p:sldId id="342" r:id="rId10"/>
    <p:sldId id="344" r:id="rId11"/>
    <p:sldId id="345" r:id="rId12"/>
    <p:sldId id="346" r:id="rId13"/>
    <p:sldId id="347" r:id="rId14"/>
    <p:sldId id="348" r:id="rId15"/>
    <p:sldId id="350" r:id="rId16"/>
    <p:sldId id="349" r:id="rId17"/>
    <p:sldId id="351" r:id="rId18"/>
    <p:sldId id="352" r:id="rId19"/>
    <p:sldId id="353" r:id="rId20"/>
    <p:sldId id="354" r:id="rId21"/>
    <p:sldId id="338" r:id="rId22"/>
    <p:sldId id="297" r:id="rId2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335"/>
    <a:srgbClr val="00665F"/>
    <a:srgbClr val="000000"/>
    <a:srgbClr val="2C3F53"/>
    <a:srgbClr val="E8E6E5"/>
    <a:srgbClr val="374E68"/>
    <a:srgbClr val="1B3E41"/>
    <a:srgbClr val="7F7F7F"/>
    <a:srgbClr val="49A4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905D74-E453-4D9C-8DC2-8008DABE3C7B}">
  <a:tblStyle styleId="{EE905D74-E453-4D9C-8DC2-8008DABE3C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>
        <p:scale>
          <a:sx n="75" d="100"/>
          <a:sy n="75" d="100"/>
        </p:scale>
        <p:origin x="2478" y="1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21051-3C87-4AAC-B354-81A0DAB720C0}" type="datetimeFigureOut">
              <a:rPr lang="es-MX" smtClean="0"/>
              <a:t>08/08/2019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CB765-BE1D-4E15-8B1B-EC998736662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2951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52437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8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9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gi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14FED71-BB3E-4314-9354-9A7F5ED445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" y="643"/>
            <a:ext cx="9145143" cy="51428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8" y="-486106"/>
            <a:ext cx="9167937" cy="6115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59848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t="-19" r="29924" b="8334"/>
          <a:stretch/>
        </p:blipFill>
        <p:spPr>
          <a:xfrm>
            <a:off x="0" y="-13063"/>
            <a:ext cx="4519749" cy="51728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-8780"/>
            <a:ext cx="451691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307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1" r="15062"/>
          <a:stretch/>
        </p:blipFill>
        <p:spPr>
          <a:xfrm>
            <a:off x="4558936" y="-17562"/>
            <a:ext cx="4585064" cy="5161061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8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16" y="-228472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6464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21026"/>
          <a:stretch/>
        </p:blipFill>
        <p:spPr>
          <a:xfrm>
            <a:off x="4572001" y="-26126"/>
            <a:ext cx="4572000" cy="5169626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7" y="-8780"/>
            <a:ext cx="458506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154788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5" t="6974" r="15189" b="6843"/>
          <a:stretch/>
        </p:blipFill>
        <p:spPr>
          <a:xfrm>
            <a:off x="-13063" y="-13063"/>
            <a:ext cx="4585063" cy="5133704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75811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  <a:endParaRPr lang="en-US" sz="9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00665F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accent4">
              <a:lumMod val="50000"/>
              <a:alpha val="9686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49A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532317" y="1593668"/>
            <a:ext cx="5238600" cy="244550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62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600"/>
              <a:buChar char="▸"/>
              <a:defRPr sz="3600" i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“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”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09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000"/>
              <a:buChar char="▸"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n blanco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8" name="Shape 78"/>
          <p:cNvSpPr/>
          <p:nvPr userDrawn="1"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4595" r="911" b="13114"/>
          <a:stretch/>
        </p:blipFill>
        <p:spPr>
          <a:xfrm>
            <a:off x="-19594" y="-1633"/>
            <a:ext cx="9183189" cy="5146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2712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17878" r="1660" b="-25"/>
          <a:stretch/>
        </p:blipFill>
        <p:spPr>
          <a:xfrm>
            <a:off x="-26126" y="-26126"/>
            <a:ext cx="9183189" cy="5172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07124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8464"/>
          <a:stretch/>
        </p:blipFill>
        <p:spPr>
          <a:xfrm>
            <a:off x="1" y="0"/>
            <a:ext cx="9143999" cy="5107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14995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>
          <a:xfrm>
            <a:off x="-1632" y="-26126"/>
            <a:ext cx="9147264" cy="5169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18370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Lato Bold"/>
                <a:ea typeface="Roboto"/>
                <a:cs typeface="Lato Bold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3" r:id="rId3"/>
    <p:sldLayoutId id="2147483651" r:id="rId4"/>
    <p:sldLayoutId id="2147483657" r:id="rId5"/>
    <p:sldLayoutId id="2147483669" r:id="rId6"/>
    <p:sldLayoutId id="2147483670" r:id="rId7"/>
    <p:sldLayoutId id="2147483671" r:id="rId8"/>
    <p:sldLayoutId id="2147483672" r:id="rId9"/>
    <p:sldLayoutId id="2147483675" r:id="rId10"/>
    <p:sldLayoutId id="2147483676" r:id="rId11"/>
    <p:sldLayoutId id="2147483674" r:id="rId12"/>
    <p:sldLayoutId id="2147483673" r:id="rId13"/>
    <p:sldLayoutId id="2147483677" r:id="rId14"/>
    <p:sldLayoutId id="2147483678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665F"/>
        </a:buClr>
        <a:buFont typeface="Arial"/>
        <a:defRPr sz="1400" b="0" i="0" u="none" strike="noStrike" cap="none">
          <a:solidFill>
            <a:schemeClr val="accent4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2">
            <a:extLst>
              <a:ext uri="{FF2B5EF4-FFF2-40B4-BE49-F238E27FC236}">
                <a16:creationId xmlns:a16="http://schemas.microsoft.com/office/drawing/2014/main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7" y="2145230"/>
            <a:ext cx="2363338" cy="605435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id="{AE98C7E1-FA23-440B-92AF-05C72CF6B3BA}"/>
              </a:ext>
            </a:extLst>
          </p:cNvPr>
          <p:cNvSpPr/>
          <p:nvPr/>
        </p:nvSpPr>
        <p:spPr>
          <a:xfrm>
            <a:off x="641627" y="1682109"/>
            <a:ext cx="5082363" cy="153167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8">
            <a:extLst>
              <a:ext uri="{FF2B5EF4-FFF2-40B4-BE49-F238E27FC236}">
                <a16:creationId xmlns:a16="http://schemas.microsoft.com/office/drawing/2014/main" id="{B394A2C3-4404-49D2-A899-B1979CFF2C96}"/>
              </a:ext>
            </a:extLst>
          </p:cNvPr>
          <p:cNvCxnSpPr/>
          <p:nvPr/>
        </p:nvCxnSpPr>
        <p:spPr>
          <a:xfrm>
            <a:off x="2981540" y="2085944"/>
            <a:ext cx="0" cy="6647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9">
            <a:extLst>
              <a:ext uri="{FF2B5EF4-FFF2-40B4-BE49-F238E27FC236}">
                <a16:creationId xmlns:a16="http://schemas.microsoft.com/office/drawing/2014/main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6" y="2145228"/>
            <a:ext cx="1913641" cy="621060"/>
          </a:xfrm>
          <a:prstGeom prst="rect">
            <a:avLst/>
          </a:prstGeom>
        </p:spPr>
      </p:pic>
      <p:sp>
        <p:nvSpPr>
          <p:cNvPr id="9" name="CuadroTexto 10"/>
          <p:cNvSpPr txBox="1"/>
          <p:nvPr/>
        </p:nvSpPr>
        <p:spPr>
          <a:xfrm>
            <a:off x="108686" y="3252134"/>
            <a:ext cx="60701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Machine Learning</a:t>
            </a:r>
          </a:p>
          <a:p>
            <a:pPr algn="ctr"/>
            <a:r>
              <a:rPr lang="es-MX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Introducci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Machine 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Learning</a:t>
            </a:r>
            <a:endParaRPr lang="es-MX" sz="2000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CuadroTexto 10"/>
          <p:cNvSpPr txBox="1"/>
          <p:nvPr/>
        </p:nvSpPr>
        <p:spPr>
          <a:xfrm>
            <a:off x="6040068" y="4397857"/>
            <a:ext cx="2140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31/Julio/2019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6504" y="4397857"/>
            <a:ext cx="374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</a:t>
            </a:r>
            <a:r>
              <a:rPr lang="es-ES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Palafox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Distribuciones</a:t>
            </a:r>
            <a:r>
              <a:rPr lang="en-US" dirty="0" smtClean="0"/>
              <a:t> de </a:t>
            </a:r>
            <a:r>
              <a:rPr lang="en-US" dirty="0" err="1" smtClean="0"/>
              <a:t>Probabilidad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dirty="0" smtClean="0"/>
              <a:t>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probabilidad</a:t>
            </a:r>
            <a:r>
              <a:rPr lang="en-US" dirty="0" smtClean="0"/>
              <a:t>?</a:t>
            </a:r>
            <a:endParaRPr lang="en-US" dirty="0"/>
          </a:p>
          <a:p>
            <a:pPr lvl="1" fontAlgn="base"/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medida</a:t>
            </a:r>
            <a:r>
              <a:rPr lang="en-US" dirty="0" smtClean="0"/>
              <a:t> de la </a:t>
            </a:r>
            <a:r>
              <a:rPr lang="en-US" dirty="0" err="1" smtClean="0"/>
              <a:t>incertidumbre</a:t>
            </a:r>
            <a:r>
              <a:rPr lang="en-US" dirty="0" smtClean="0"/>
              <a:t> (o </a:t>
            </a:r>
            <a:r>
              <a:rPr lang="en-US" dirty="0" err="1" smtClean="0"/>
              <a:t>certidumbre</a:t>
            </a:r>
            <a:r>
              <a:rPr lang="en-US" dirty="0" smtClean="0"/>
              <a:t>) de un </a:t>
            </a:r>
            <a:r>
              <a:rPr lang="en-US" dirty="0" err="1" smtClean="0"/>
              <a:t>evento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err="1" smtClean="0"/>
              <a:t>En</a:t>
            </a:r>
            <a:r>
              <a:rPr lang="en-US" dirty="0" smtClean="0"/>
              <a:t> Machine Learning </a:t>
            </a:r>
            <a:r>
              <a:rPr lang="en-US" dirty="0" err="1" smtClean="0"/>
              <a:t>por</a:t>
            </a:r>
            <a:r>
              <a:rPr lang="en-US" dirty="0" smtClean="0"/>
              <a:t> lo general </a:t>
            </a:r>
            <a:r>
              <a:rPr lang="en-US" dirty="0" err="1" smtClean="0"/>
              <a:t>tratamos</a:t>
            </a:r>
            <a:r>
              <a:rPr lang="en-US" dirty="0" smtClean="0"/>
              <a:t> con </a:t>
            </a:r>
            <a:r>
              <a:rPr lang="en-US" dirty="0" err="1" smtClean="0"/>
              <a:t>escenarios</a:t>
            </a:r>
            <a:r>
              <a:rPr lang="en-US" dirty="0" smtClean="0"/>
              <a:t> </a:t>
            </a:r>
            <a:r>
              <a:rPr lang="en-US" dirty="0" err="1" smtClean="0"/>
              <a:t>inciertos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smtClean="0"/>
              <a:t>El </a:t>
            </a:r>
            <a:r>
              <a:rPr lang="en-US" dirty="0" err="1" smtClean="0"/>
              <a:t>mundo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incierto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740498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Probabilidad</a:t>
            </a:r>
            <a:r>
              <a:rPr lang="en-US" dirty="0" smtClean="0"/>
              <a:t> </a:t>
            </a:r>
            <a:r>
              <a:rPr lang="en-US" dirty="0" err="1" smtClean="0"/>
              <a:t>Frequentista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 smtClean="0"/>
              <a:t>Podemos</a:t>
            </a:r>
            <a:r>
              <a:rPr lang="en-US" sz="2800" dirty="0" smtClean="0"/>
              <a:t> “</a:t>
            </a:r>
            <a:r>
              <a:rPr lang="en-US" sz="2800" dirty="0" err="1" smtClean="0"/>
              <a:t>crear</a:t>
            </a:r>
            <a:r>
              <a:rPr lang="en-US" sz="2800" dirty="0" smtClean="0"/>
              <a:t>” </a:t>
            </a:r>
            <a:r>
              <a:rPr lang="en-US" sz="2800" dirty="0" err="1" smtClean="0"/>
              <a:t>tantos</a:t>
            </a:r>
            <a:r>
              <a:rPr lang="en-US" sz="2800" dirty="0" smtClean="0"/>
              <a:t> </a:t>
            </a:r>
            <a:r>
              <a:rPr lang="en-US" sz="2800" dirty="0" err="1" smtClean="0"/>
              <a:t>escenarios</a:t>
            </a:r>
            <a:r>
              <a:rPr lang="en-US" sz="2800" dirty="0" smtClean="0"/>
              <a:t> </a:t>
            </a:r>
            <a:r>
              <a:rPr lang="en-US" sz="2800" dirty="0" err="1" smtClean="0"/>
              <a:t>como</a:t>
            </a:r>
            <a:r>
              <a:rPr lang="en-US" sz="2800" dirty="0" smtClean="0"/>
              <a:t> </a:t>
            </a:r>
            <a:r>
              <a:rPr lang="en-US" sz="2800" dirty="0" err="1" smtClean="0"/>
              <a:t>queramos</a:t>
            </a:r>
            <a:endParaRPr lang="en-US" sz="2800" dirty="0" smtClean="0"/>
          </a:p>
          <a:p>
            <a:pPr lvl="1"/>
            <a:r>
              <a:rPr lang="en-US" sz="2000" dirty="0" smtClean="0"/>
              <a:t>Bootstrapping</a:t>
            </a:r>
          </a:p>
          <a:p>
            <a:r>
              <a:rPr lang="en-US" sz="2800" dirty="0" smtClean="0"/>
              <a:t>El </a:t>
            </a:r>
            <a:r>
              <a:rPr lang="en-US" sz="2800" dirty="0" err="1" smtClean="0"/>
              <a:t>ejemplo</a:t>
            </a:r>
            <a:r>
              <a:rPr lang="en-US" sz="2800" dirty="0" smtClean="0"/>
              <a:t> de </a:t>
            </a:r>
            <a:r>
              <a:rPr lang="en-US" sz="2800" dirty="0" err="1" smtClean="0"/>
              <a:t>los</a:t>
            </a:r>
            <a:r>
              <a:rPr lang="en-US" sz="2800" dirty="0" smtClean="0"/>
              <a:t> dados</a:t>
            </a:r>
          </a:p>
          <a:p>
            <a:r>
              <a:rPr lang="en-US" sz="2800" dirty="0" err="1" smtClean="0"/>
              <a:t>Partidos</a:t>
            </a:r>
            <a:r>
              <a:rPr lang="en-US" sz="2800" dirty="0" smtClean="0"/>
              <a:t> de </a:t>
            </a:r>
            <a:r>
              <a:rPr lang="en-US" sz="2800" dirty="0" err="1" smtClean="0"/>
              <a:t>Fútbol</a:t>
            </a:r>
            <a:r>
              <a:rPr lang="en-US" sz="2800" dirty="0" smtClean="0"/>
              <a:t> (chance)</a:t>
            </a:r>
          </a:p>
          <a:p>
            <a:r>
              <a:rPr lang="en-US" sz="2800" dirty="0" smtClean="0"/>
              <a:t>Control de </a:t>
            </a:r>
            <a:r>
              <a:rPr lang="en-US" sz="2800" dirty="0" err="1" smtClean="0"/>
              <a:t>Calidad</a:t>
            </a:r>
            <a:r>
              <a:rPr lang="en-US" sz="2800" dirty="0" smtClean="0"/>
              <a:t>(6 Sigma)</a:t>
            </a:r>
          </a:p>
          <a:p>
            <a:pPr lvl="1"/>
            <a:r>
              <a:rPr lang="en-US" sz="2000" dirty="0" smtClean="0"/>
              <a:t>6 </a:t>
            </a:r>
            <a:r>
              <a:rPr lang="en-US" sz="2000" dirty="0" err="1" smtClean="0"/>
              <a:t>desviaciones</a:t>
            </a:r>
            <a:r>
              <a:rPr lang="en-US" sz="2000" dirty="0" smtClean="0"/>
              <a:t> </a:t>
            </a:r>
            <a:r>
              <a:rPr lang="en-US" sz="2000" dirty="0" err="1" smtClean="0"/>
              <a:t>estandard</a:t>
            </a:r>
            <a:r>
              <a:rPr lang="en-US" sz="2000" dirty="0" smtClean="0"/>
              <a:t>.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34323636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Probabilidad</a:t>
            </a:r>
            <a:r>
              <a:rPr lang="en-US" dirty="0" smtClean="0"/>
              <a:t> </a:t>
            </a:r>
            <a:r>
              <a:rPr lang="en-US" dirty="0" err="1" smtClean="0"/>
              <a:t>Bayesiana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No </a:t>
            </a:r>
            <a:r>
              <a:rPr lang="en-US" sz="2800" dirty="0" err="1" smtClean="0"/>
              <a:t>podemos</a:t>
            </a:r>
            <a:r>
              <a:rPr lang="en-US" sz="2800" dirty="0" smtClean="0"/>
              <a:t> </a:t>
            </a:r>
            <a:r>
              <a:rPr lang="en-US" sz="2800" dirty="0" err="1" smtClean="0"/>
              <a:t>crear</a:t>
            </a:r>
            <a:r>
              <a:rPr lang="en-US" sz="2800" dirty="0" smtClean="0"/>
              <a:t> </a:t>
            </a:r>
            <a:r>
              <a:rPr lang="en-US" sz="2800" dirty="0" err="1" smtClean="0"/>
              <a:t>tantos</a:t>
            </a:r>
            <a:r>
              <a:rPr lang="en-US" sz="2800" dirty="0" smtClean="0"/>
              <a:t> </a:t>
            </a:r>
            <a:r>
              <a:rPr lang="en-US" sz="2800" dirty="0" err="1" smtClean="0"/>
              <a:t>escenarios</a:t>
            </a:r>
            <a:r>
              <a:rPr lang="en-US" sz="2800" dirty="0" smtClean="0"/>
              <a:t> </a:t>
            </a:r>
            <a:r>
              <a:rPr lang="en-US" sz="2800" dirty="0" err="1" smtClean="0"/>
              <a:t>como</a:t>
            </a:r>
            <a:r>
              <a:rPr lang="en-US" sz="2800" dirty="0" smtClean="0"/>
              <a:t> </a:t>
            </a:r>
            <a:r>
              <a:rPr lang="en-US" sz="2800" dirty="0" err="1" smtClean="0"/>
              <a:t>queramos</a:t>
            </a:r>
            <a:endParaRPr lang="en-US" sz="2800" dirty="0" smtClean="0"/>
          </a:p>
          <a:p>
            <a:pPr lvl="1"/>
            <a:r>
              <a:rPr lang="en-US" sz="2000" dirty="0" err="1" smtClean="0"/>
              <a:t>Accidentes</a:t>
            </a:r>
            <a:r>
              <a:rPr lang="en-US" sz="2000" dirty="0" smtClean="0"/>
              <a:t> de </a:t>
            </a:r>
            <a:r>
              <a:rPr lang="en-US" sz="2000" dirty="0" err="1" smtClean="0"/>
              <a:t>avión</a:t>
            </a:r>
            <a:endParaRPr lang="en-US" sz="2000" dirty="0" smtClean="0"/>
          </a:p>
          <a:p>
            <a:pPr lvl="1"/>
            <a:r>
              <a:rPr lang="en-US" sz="2000" dirty="0" err="1" smtClean="0"/>
              <a:t>Elecciones</a:t>
            </a:r>
            <a:r>
              <a:rPr lang="en-US" sz="2000" dirty="0" smtClean="0"/>
              <a:t> </a:t>
            </a:r>
            <a:r>
              <a:rPr lang="en-US" sz="2000" dirty="0" err="1" smtClean="0"/>
              <a:t>prescidenciales</a:t>
            </a:r>
            <a:endParaRPr lang="en-US" sz="2000" dirty="0" smtClean="0"/>
          </a:p>
          <a:p>
            <a:pPr lvl="1"/>
            <a:r>
              <a:rPr lang="en-US" sz="2000" dirty="0" err="1" smtClean="0"/>
              <a:t>Diagnósticos</a:t>
            </a:r>
            <a:r>
              <a:rPr lang="en-US" sz="2000" dirty="0" smtClean="0"/>
              <a:t> </a:t>
            </a:r>
            <a:r>
              <a:rPr lang="en-US" sz="2000" dirty="0" err="1" smtClean="0"/>
              <a:t>médicos</a:t>
            </a:r>
            <a:endParaRPr lang="en-US" sz="2000" dirty="0" smtClean="0"/>
          </a:p>
          <a:p>
            <a:r>
              <a:rPr lang="en-US" sz="2800" dirty="0" err="1" smtClean="0"/>
              <a:t>Aqui</a:t>
            </a:r>
            <a:r>
              <a:rPr lang="en-US" sz="2800" dirty="0" smtClean="0"/>
              <a:t>, la </a:t>
            </a:r>
            <a:r>
              <a:rPr lang="en-US" sz="2800" dirty="0" err="1" smtClean="0"/>
              <a:t>probabilidad</a:t>
            </a:r>
            <a:r>
              <a:rPr lang="en-US" sz="2800" dirty="0" smtClean="0"/>
              <a:t> </a:t>
            </a:r>
            <a:r>
              <a:rPr lang="en-US" sz="2800" dirty="0" err="1" smtClean="0"/>
              <a:t>representa</a:t>
            </a:r>
            <a:r>
              <a:rPr lang="en-US" sz="2800" dirty="0" smtClean="0"/>
              <a:t> un </a:t>
            </a:r>
            <a:r>
              <a:rPr lang="en-US" sz="2800" dirty="0" err="1" smtClean="0"/>
              <a:t>grado</a:t>
            </a:r>
            <a:r>
              <a:rPr lang="en-US" sz="2800" dirty="0" smtClean="0"/>
              <a:t> de </a:t>
            </a:r>
            <a:r>
              <a:rPr lang="en-US" sz="2800" dirty="0" err="1" smtClean="0"/>
              <a:t>creencia</a:t>
            </a:r>
            <a:r>
              <a:rPr lang="en-US" sz="2800" dirty="0" smtClean="0"/>
              <a:t> </a:t>
            </a:r>
            <a:r>
              <a:rPr lang="en-US" sz="2800" dirty="0" err="1" smtClean="0"/>
              <a:t>en</a:t>
            </a:r>
            <a:r>
              <a:rPr lang="en-US" sz="2800" dirty="0" smtClean="0"/>
              <a:t> un </a:t>
            </a:r>
            <a:r>
              <a:rPr lang="en-US" sz="2800" dirty="0" err="1" smtClean="0"/>
              <a:t>evento</a:t>
            </a:r>
            <a:r>
              <a:rPr lang="en-US" sz="2800" dirty="0" smtClean="0"/>
              <a:t>.</a:t>
            </a:r>
          </a:p>
          <a:p>
            <a:r>
              <a:rPr lang="en-US" sz="2800" dirty="0" smtClean="0"/>
              <a:t>No se </a:t>
            </a:r>
            <a:r>
              <a:rPr lang="en-US" sz="2800" dirty="0" err="1" smtClean="0"/>
              <a:t>usa</a:t>
            </a:r>
            <a:r>
              <a:rPr lang="en-US" sz="2800" dirty="0" smtClean="0"/>
              <a:t> lo </a:t>
            </a:r>
            <a:r>
              <a:rPr lang="en-US" sz="2800" dirty="0" err="1" smtClean="0"/>
              <a:t>suficiente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31860399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Teorema de </a:t>
            </a:r>
            <a:r>
              <a:rPr lang="es-MX" dirty="0" err="1" smtClean="0"/>
              <a:t>Bayes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Marcador de texto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04900" y="1270001"/>
                <a:ext cx="6927850" cy="307974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∣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MX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s-MX" sz="2400" dirty="0" smtClean="0"/>
              </a:p>
              <a:p>
                <a:endParaRPr lang="es-MX" sz="24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s-MX" sz="2400" i="1" dirty="0" smtClean="0">
                    <a:latin typeface="Cambria Math" panose="02040503050406030204" pitchFamily="18" charset="0"/>
                  </a:rPr>
                  <a:t> Es una probabilidad Condicional</a:t>
                </a:r>
              </a:p>
              <a:p>
                <a:pPr lvl="1"/>
                <a:r>
                  <a:rPr lang="es-MX" sz="1800" i="1" dirty="0" smtClean="0">
                    <a:latin typeface="Cambria Math" panose="02040503050406030204" pitchFamily="18" charset="0"/>
                  </a:rPr>
                  <a:t>La probabilidad de que A ocurra dado que B ocurrió.</a:t>
                </a:r>
              </a:p>
              <a:p>
                <a:r>
                  <a:rPr lang="es-MX" sz="2400" dirty="0" smtClean="0"/>
                  <a:t>P(A) Es la Probabilidad de A</a:t>
                </a:r>
              </a:p>
              <a:p>
                <a:r>
                  <a:rPr lang="es-MX" sz="2400" dirty="0" smtClean="0"/>
                  <a:t>P(B) Es la probabilidad de B</a:t>
                </a:r>
              </a:p>
              <a:p>
                <a:endParaRPr lang="es-MX" sz="2400" dirty="0" smtClean="0"/>
              </a:p>
              <a:p>
                <a:endParaRPr lang="es-MX" sz="2400" dirty="0"/>
              </a:p>
            </p:txBody>
          </p:sp>
        </mc:Choice>
        <mc:Fallback>
          <p:sp>
            <p:nvSpPr>
              <p:cNvPr id="5" name="Marcador de text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04900" y="1270001"/>
                <a:ext cx="6927850" cy="3079749"/>
              </a:xfrm>
              <a:blipFill>
                <a:blip r:embed="rId2"/>
                <a:stretch>
                  <a:fillRect l="-14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9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2056" name="Picture 8" descr="https://latex.codecogs.com/png.latex?%5Cdpi%7B300%7D%20%5CLARGE%20P%28%5Ctext%7BCliente%20%3D%20Alto%7D%5Cmid%5Ctext%7BVuelva%7D%29%20%5C%5C%20%5C%5C%20%3D%20%5Cfrac%7BP%28%5Ctext%7BVuelva%7D%5Cmid%5Ctext%7BCliente%20%3D%20Alto%7D%29%20P%28%5Ctext%7BCliente%20%3D%20Alto%7D%29%7D%7BP%28%5Ctext%7BVuelva%7D%29%7D%20%5C%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882338"/>
            <a:ext cx="6772275" cy="153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1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4098" name="Picture 2" descr="https://latex.codecogs.com/png.latex?%5Cdpi%7B300%7D%20%5CLARGE%20P%28%5Ctext%7BVuelva%7D%5Cmid%5Ctext%7BCliente%20%3D%20Alto%7D%29%20%3D%200.9%5C%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73" y="2363050"/>
            <a:ext cx="4191352" cy="315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https://latex.codecogs.com/png.latex?%5Cdpi%7B300%7D%20%5CLARGE%20P%28%5Ctext%7BCliente%20%3D%20Alto%7D%5Cmid%5Ctext%7BVuelva%7D%29%20%5C%5C%20%5C%5C%20%3D%20%5Cfrac%7BP%28%5Ctext%7BVuelva%7D%5Cmid%5Ctext%7BCliente%20%3D%20Alto%7D%29%20P%28%5Ctext%7BCliente%20%3D%20Alto%7D%29%7D%7BP%28%5Ctext%7BVuelva%7D%29%7D%20%5C%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573" y="1205413"/>
            <a:ext cx="4041775" cy="91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atex.codecogs.com/png.latex?%5Cdpi%7B300%7D%20%5CLARGE%20P%28%5Ctext%7BCliente%20%3D%20Alto%7D%29%20%3D%200.1%5C%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473" y="2961566"/>
            <a:ext cx="3597627" cy="369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239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4" name="Picture 2" descr="https://latex.codecogs.com/png.latex?%5Cdpi%7B300%7D%20%5CLARGE%20P%28%5Ctext%7BVuelva%7D%29%20%26%20%3D%20P%28%5Ctext%7BVuelva%7D%5Cmid%5Ctext%7BCliente%20%3D%20Alto%7D%29%20P%28%5Ctext%7BCliente%20%3D%20Alto%7D%29&amp;plus;%5C%5C%20%26%20&amp;plus;%20P%28%5Ctext%7BVuelva%7D%5Cmid%5Ctext%7BCliente%20%3D%20No%20Alto%7D%29%20P%28%5Ctext%7BCliente%20%3D%20No%20Alto%7D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75" y="1567295"/>
            <a:ext cx="5289550" cy="71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atex.codecogs.com/png.latex?%5Cdpi%7B300%7D%20%5CLARGE%20P%28%5Ctext%7BVuelva%7D%5Cmid%5Ctext%7BCliente%20%3D%20Alto%7D%29%20%3D%200.9%5C%5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75" y="2731087"/>
            <a:ext cx="5026025" cy="37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latex.codecogs.com/png.latex?%5Cdpi%7B300%7D%20%5CLARGE%20P%28%5Ctext%7BVuelva%7D%5Cmid%5Ctext%7BCliente%20%3D%20No%20Alto%7D%29%20%3D%200.7%5C%5C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75" y="3366184"/>
            <a:ext cx="6007025" cy="407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latex.codecogs.com/png.latex?%5Cdpi%7B300%7D%20%5CLARGE%20P%28%5Ctext%7BCliente%20%3D%20No%20Alto%7D%29%20%3D%200.9%5C%5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2375" y="3970668"/>
            <a:ext cx="4680025" cy="41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218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122" name="Picture 2" descr="https://latex.codecogs.com/png.latex?%5Cdpi%7B300%7D%20%5CLARGE%20P%28%5Ctext%7BCliente%20%3D%20Alto%7D%5Cmid%5Ctext%7BVuelva%7D%29%20%3D%20%5Cfrac%7B0.9%20*%200.1%7D%7B0.9*0.1&amp;plus;0.7*0.9%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00" y="1608786"/>
            <a:ext cx="7521574" cy="791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atex.codecogs.com/png.latex?%5Cdpi%7B300%7D%20%5CLARGE%20P%28%5Ctext%7BCliente%20%3D%20Alto%7D%5Cmid%5Ctext%7BVuelva%7D%29%20%3D%200.1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3244539"/>
            <a:ext cx="4032250" cy="28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4792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Naive</a:t>
            </a:r>
            <a:r>
              <a:rPr lang="es-MX" dirty="0" smtClean="0"/>
              <a:t> </a:t>
            </a:r>
            <a:r>
              <a:rPr lang="es-MX" dirty="0" err="1" smtClean="0"/>
              <a:t>Bayes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146" name="Picture 2" descr="https://latex.codecogs.com/png.latex?%5Cdpi%7B300%7D%20%5CLARGE%20P%28%5Ctext%7BCorreo%7D%5Cmid%5Ctext%7BSpam%7D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0" y="1691307"/>
            <a:ext cx="3146424" cy="44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atex.codecogs.com/png.latex?%5Cdpi%7B300%7D%20%5CLARGE%20P%28%5Ctext%7BCorreo%7D%5Cmid%5Ctext%7BSpam%7D%29%20%5Capprox%20P%28%5Ctext%7BSpam%7D%5Cmid%5Ctext%7BCorreo%7D%29P%28%5Ctext%7BCorreo%7D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00" y="3044526"/>
            <a:ext cx="8132500" cy="40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016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Naive</a:t>
            </a:r>
            <a:r>
              <a:rPr lang="es-MX" dirty="0" smtClean="0"/>
              <a:t> </a:t>
            </a:r>
            <a:r>
              <a:rPr lang="es-MX" dirty="0" err="1" smtClean="0"/>
              <a:t>Bayes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170" name="Picture 2" descr="https://latex.codecogs.com/png.latex?%5Cdpi%7B300%7D%20%5CLARGE%20P%28%5Ctext%7BCorreo%7D%29%20%3D%20P%28Hola%29P%28Amigo%29P%28Como%29P%28Estas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64899"/>
            <a:ext cx="6724650" cy="31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latex.codecogs.com/png.latex?%5Cdpi%7B300%7D%20%5CLARGE%20P%28Hola%29P%28Amigo%29%20%3E%3F%20P%28Amigo%29P%28Hola%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700" y="2926783"/>
            <a:ext cx="5848350" cy="335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1485900" y="2806700"/>
            <a:ext cx="6343500" cy="6223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18756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Métodos Supervisados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8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Naive</a:t>
            </a:r>
            <a:r>
              <a:rPr lang="es-MX" dirty="0" smtClean="0"/>
              <a:t> </a:t>
            </a:r>
            <a:r>
              <a:rPr lang="es-MX" dirty="0" err="1" smtClean="0"/>
              <a:t>Bayes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Naive</a:t>
            </a:r>
            <a:r>
              <a:rPr lang="es-MX" dirty="0" smtClean="0"/>
              <a:t> </a:t>
            </a:r>
            <a:r>
              <a:rPr lang="es-MX" dirty="0" err="1" smtClean="0"/>
              <a:t>Bayes</a:t>
            </a:r>
            <a:r>
              <a:rPr lang="es-MX" dirty="0" smtClean="0"/>
              <a:t> asume que las variables son independientes entre ellas.</a:t>
            </a:r>
          </a:p>
          <a:p>
            <a:r>
              <a:rPr lang="es-MX" dirty="0" smtClean="0"/>
              <a:t>Las variables no se afectan mutuamente</a:t>
            </a:r>
          </a:p>
          <a:p>
            <a:r>
              <a:rPr lang="es-MX" dirty="0" smtClean="0"/>
              <a:t>No es necesariamente cierto</a:t>
            </a:r>
          </a:p>
          <a:p>
            <a:r>
              <a:rPr lang="es-MX" dirty="0" smtClean="0"/>
              <a:t>Funciona sorprendentemente bien.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794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1281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81895" y="1874301"/>
            <a:ext cx="6899069" cy="146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8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6000" dirty="0" smtClean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Gracias</a:t>
            </a:r>
            <a:endParaRPr lang="es-MX" sz="60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4" name="Imagen 2">
            <a:extLst>
              <a:ext uri="{FF2B5EF4-FFF2-40B4-BE49-F238E27FC236}">
                <a16:creationId xmlns:a16="http://schemas.microsoft.com/office/drawing/2014/main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16" y="562180"/>
            <a:ext cx="1614192" cy="413520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:a16="http://schemas.microsoft.com/office/drawing/2014/main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0" y="556844"/>
            <a:ext cx="1307043" cy="4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3" name="Emotiva publicidad de Toyota -  Buenas probabilidad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0050" y="1447402"/>
            <a:ext cx="5340350" cy="300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2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Supervisado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Set de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etiquetados</a:t>
            </a:r>
            <a:endParaRPr lang="en-US" dirty="0" smtClean="0"/>
          </a:p>
          <a:p>
            <a:pPr lvl="1"/>
            <a:r>
              <a:rPr lang="en-US" dirty="0" smtClean="0"/>
              <a:t>Set de emails con spam/not spam.</a:t>
            </a:r>
          </a:p>
          <a:p>
            <a:pPr lvl="1"/>
            <a:r>
              <a:rPr lang="en-US" dirty="0" smtClean="0"/>
              <a:t>Reviews de Amazon (</a:t>
            </a:r>
            <a:r>
              <a:rPr lang="en-US" dirty="0" err="1" smtClean="0"/>
              <a:t>Estrellas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Facebook like/not like.</a:t>
            </a:r>
          </a:p>
          <a:p>
            <a:pPr lvl="1"/>
            <a:r>
              <a:rPr lang="en-US" dirty="0" smtClean="0"/>
              <a:t>Stock Market - &gt; </a:t>
            </a:r>
            <a:r>
              <a:rPr lang="en-US" dirty="0" err="1" smtClean="0"/>
              <a:t>Volumen</a:t>
            </a:r>
            <a:endParaRPr lang="en-US" dirty="0" smtClean="0"/>
          </a:p>
          <a:p>
            <a:r>
              <a:rPr lang="en-US" dirty="0" err="1" smtClean="0"/>
              <a:t>Algoritmo</a:t>
            </a:r>
            <a:endParaRPr lang="en-US" dirty="0" smtClean="0"/>
          </a:p>
          <a:p>
            <a:pPr lvl="1"/>
            <a:r>
              <a:rPr lang="en-US" dirty="0" err="1" smtClean="0"/>
              <a:t>Regresión</a:t>
            </a:r>
            <a:r>
              <a:rPr lang="en-US" dirty="0" smtClean="0"/>
              <a:t> Lineal</a:t>
            </a:r>
          </a:p>
          <a:p>
            <a:pPr lvl="1"/>
            <a:r>
              <a:rPr lang="en-US" dirty="0" err="1" smtClean="0"/>
              <a:t>Regresión</a:t>
            </a:r>
            <a:r>
              <a:rPr lang="en-US" dirty="0" smtClean="0"/>
              <a:t> </a:t>
            </a:r>
            <a:r>
              <a:rPr lang="en-US" dirty="0" err="1" smtClean="0"/>
              <a:t>Logística</a:t>
            </a:r>
            <a:endParaRPr lang="en-US" dirty="0" smtClean="0"/>
          </a:p>
          <a:p>
            <a:pPr lvl="1"/>
            <a:r>
              <a:rPr lang="en-US" dirty="0" err="1" smtClean="0"/>
              <a:t>Maquinas</a:t>
            </a:r>
            <a:r>
              <a:rPr lang="en-US" dirty="0" smtClean="0"/>
              <a:t> de </a:t>
            </a:r>
            <a:r>
              <a:rPr lang="en-US" dirty="0" err="1" smtClean="0"/>
              <a:t>Soporte</a:t>
            </a:r>
            <a:r>
              <a:rPr lang="en-US" dirty="0" smtClean="0"/>
              <a:t> </a:t>
            </a:r>
            <a:r>
              <a:rPr lang="en-US" dirty="0" err="1" smtClean="0"/>
              <a:t>Vectorial</a:t>
            </a:r>
            <a:endParaRPr lang="en-US" dirty="0" smtClean="0"/>
          </a:p>
          <a:p>
            <a:pPr lvl="1"/>
            <a:r>
              <a:rPr lang="en-US" dirty="0" smtClean="0"/>
              <a:t>Deep Learning (Neural Networks and Convolutional NN)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218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1683646" y="1234369"/>
            <a:ext cx="5659694" cy="2220359"/>
            <a:chOff x="733217" y="1261371"/>
            <a:chExt cx="6579491" cy="2217298"/>
          </a:xfrm>
        </p:grpSpPr>
        <p:sp>
          <p:nvSpPr>
            <p:cNvPr id="4" name="TextBox 3"/>
            <p:cNvSpPr txBox="1"/>
            <p:nvPr/>
          </p:nvSpPr>
          <p:spPr>
            <a:xfrm>
              <a:off x="1677744" y="1261371"/>
              <a:ext cx="3019273" cy="33424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1575" b="1" dirty="0" err="1">
                  <a:ln/>
                  <a:solidFill>
                    <a:schemeClr val="accent3"/>
                  </a:solidFill>
                </a:rPr>
                <a:t>Aprendizaje</a:t>
              </a:r>
              <a:r>
                <a:rPr lang="en-US" sz="1575" b="1" dirty="0">
                  <a:ln/>
                  <a:solidFill>
                    <a:schemeClr val="accent3"/>
                  </a:solidFill>
                </a:rPr>
                <a:t> </a:t>
              </a:r>
              <a:r>
                <a:rPr lang="en-US" sz="1575" b="1" dirty="0" err="1">
                  <a:ln/>
                  <a:solidFill>
                    <a:schemeClr val="accent3"/>
                  </a:solidFill>
                </a:rPr>
                <a:t>Supervisado</a:t>
              </a:r>
              <a:endParaRPr lang="en-US" sz="1575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28779" y="1914098"/>
              <a:ext cx="580644" cy="58616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Data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3217" y="2579923"/>
              <a:ext cx="906044" cy="247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Mail Inbox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076935" y="1914098"/>
              <a:ext cx="580644" cy="58616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Labels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75233" y="2625991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3199" y="2900311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19835" y="2984893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47217" y="3172345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  <p:sp>
          <p:nvSpPr>
            <p:cNvPr id="24" name="Plus 23"/>
            <p:cNvSpPr/>
            <p:nvPr/>
          </p:nvSpPr>
          <p:spPr>
            <a:xfrm>
              <a:off x="1510007" y="1979053"/>
              <a:ext cx="466344" cy="466344"/>
            </a:xfrm>
            <a:prstGeom prst="mathPlu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28779" y="2834017"/>
              <a:ext cx="859536" cy="644652"/>
              <a:chOff x="755904" y="2718816"/>
              <a:chExt cx="1146048" cy="85953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755904" y="2718816"/>
                <a:ext cx="688848" cy="402336"/>
                <a:chOff x="1169463" y="3439114"/>
                <a:chExt cx="688848" cy="402336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1026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/>
              <p:cNvGrpSpPr/>
              <p:nvPr/>
            </p:nvGrpSpPr>
            <p:grpSpPr>
              <a:xfrm>
                <a:off x="908304" y="2871216"/>
                <a:ext cx="688848" cy="402336"/>
                <a:chOff x="1169463" y="3439114"/>
                <a:chExt cx="688848" cy="402336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34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>
                <a:off x="1060704" y="3023616"/>
                <a:ext cx="688848" cy="402336"/>
                <a:chOff x="1169463" y="3439114"/>
                <a:chExt cx="688848" cy="402336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40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1213104" y="3176016"/>
                <a:ext cx="688848" cy="402336"/>
                <a:chOff x="1169463" y="3439114"/>
                <a:chExt cx="688848" cy="402336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46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" name="Right Arrow 49"/>
            <p:cNvSpPr/>
            <p:nvPr/>
          </p:nvSpPr>
          <p:spPr>
            <a:xfrm>
              <a:off x="2867892" y="2034956"/>
              <a:ext cx="843742" cy="354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49625" y="1919143"/>
              <a:ext cx="1553648" cy="586163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Algorithm</a:t>
              </a:r>
            </a:p>
            <a:p>
              <a:pPr algn="ctr"/>
              <a:r>
                <a:rPr lang="en-US" sz="675" dirty="0"/>
                <a:t>(Naïve Bayes, Deep Nets, SVMs, Logistic Regression)</a:t>
              </a:r>
            </a:p>
          </p:txBody>
        </p:sp>
        <p:sp>
          <p:nvSpPr>
            <p:cNvPr id="53" name="Right Arrow 52"/>
            <p:cNvSpPr/>
            <p:nvPr/>
          </p:nvSpPr>
          <p:spPr>
            <a:xfrm>
              <a:off x="5541266" y="2029911"/>
              <a:ext cx="385710" cy="354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412489" y="1604334"/>
              <a:ext cx="516636" cy="301752"/>
              <a:chOff x="1169463" y="3439114"/>
              <a:chExt cx="688848" cy="402336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61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2" name="Straight Connector 61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/>
            <p:cNvSpPr/>
            <p:nvPr/>
          </p:nvSpPr>
          <p:spPr>
            <a:xfrm>
              <a:off x="6384277" y="2206311"/>
              <a:ext cx="573059" cy="29249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System</a:t>
              </a:r>
            </a:p>
          </p:txBody>
        </p:sp>
        <p:sp>
          <p:nvSpPr>
            <p:cNvPr id="81" name="Right Arrow 80"/>
            <p:cNvSpPr/>
            <p:nvPr/>
          </p:nvSpPr>
          <p:spPr>
            <a:xfrm rot="5400000">
              <a:off x="6526775" y="1979371"/>
              <a:ext cx="240573" cy="17331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51" name="Left-Up Arrow 50"/>
            <p:cNvSpPr/>
            <p:nvPr/>
          </p:nvSpPr>
          <p:spPr>
            <a:xfrm rot="13500000">
              <a:off x="6358271" y="2589443"/>
              <a:ext cx="577581" cy="577581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966616" y="3021469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796072" y="3036016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298106" y="3982864"/>
            <a:ext cx="3736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Spam</a:t>
            </a:r>
            <a:r>
              <a:rPr lang="en-US" sz="1050" dirty="0"/>
              <a:t>: </a:t>
            </a:r>
            <a:r>
              <a:rPr lang="en-US" sz="1050" dirty="0" err="1" smtClean="0"/>
              <a:t>Oferta</a:t>
            </a:r>
            <a:r>
              <a:rPr lang="en-US" sz="1050" dirty="0" smtClean="0"/>
              <a:t>, </a:t>
            </a:r>
            <a:r>
              <a:rPr lang="en-US" sz="1050" dirty="0"/>
              <a:t>Viagra, medicine, Free, Conference in China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298106" y="4375433"/>
            <a:ext cx="3472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Not Spam</a:t>
            </a:r>
            <a:r>
              <a:rPr lang="en-US" sz="1050" dirty="0"/>
              <a:t>: UP, Machine Learning, </a:t>
            </a:r>
            <a:r>
              <a:rPr lang="en-US" sz="1050" dirty="0" err="1"/>
              <a:t>Evento</a:t>
            </a:r>
            <a:r>
              <a:rPr lang="en-US" sz="1050" dirty="0"/>
              <a:t>, Mia</a:t>
            </a:r>
            <a:r>
              <a:rPr lang="en-US" sz="1050" dirty="0" smtClean="0"/>
              <a:t>, Emma</a:t>
            </a:r>
            <a:endParaRPr lang="en-US" sz="1050" dirty="0"/>
          </a:p>
        </p:txBody>
      </p:sp>
      <p:sp>
        <p:nvSpPr>
          <p:cNvPr id="87" name="TextBox 86"/>
          <p:cNvSpPr txBox="1"/>
          <p:nvPr/>
        </p:nvSpPr>
        <p:spPr>
          <a:xfrm>
            <a:off x="1837899" y="3454727"/>
            <a:ext cx="50365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  <a:p>
            <a:r>
              <a:rPr lang="en-US" sz="1050" dirty="0" err="1"/>
              <a:t>Cada</a:t>
            </a:r>
            <a:r>
              <a:rPr lang="en-US" sz="1050" dirty="0"/>
              <a:t> </a:t>
            </a:r>
            <a:r>
              <a:rPr lang="en-US" sz="1050" dirty="0" err="1"/>
              <a:t>categoría</a:t>
            </a:r>
            <a:r>
              <a:rPr lang="en-US" sz="1050" dirty="0"/>
              <a:t> </a:t>
            </a:r>
            <a:r>
              <a:rPr lang="en-US" sz="1050" dirty="0" err="1"/>
              <a:t>tendrá</a:t>
            </a:r>
            <a:r>
              <a:rPr lang="en-US" sz="1050" dirty="0"/>
              <a:t> features que lo van a </a:t>
            </a:r>
            <a:r>
              <a:rPr lang="en-US" sz="1050" dirty="0" err="1"/>
              <a:t>caracterizar</a:t>
            </a:r>
            <a:endParaRPr lang="en-US" sz="105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20377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r>
              <a:rPr lang="en-US" dirty="0" smtClean="0"/>
              <a:t> de </a:t>
            </a:r>
            <a:r>
              <a:rPr lang="en-US" dirty="0" err="1" smtClean="0"/>
              <a:t>Validación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Cross Validation</a:t>
            </a:r>
          </a:p>
          <a:p>
            <a:pPr lvl="1"/>
            <a:r>
              <a:rPr lang="en-US" sz="1400" dirty="0" err="1"/>
              <a:t>Prevenir</a:t>
            </a:r>
            <a:r>
              <a:rPr lang="en-US" sz="1400" dirty="0"/>
              <a:t> overfitting.</a:t>
            </a:r>
          </a:p>
          <a:p>
            <a:pPr lvl="1"/>
            <a:r>
              <a:rPr lang="en-US" sz="1400" dirty="0" err="1"/>
              <a:t>Encontrar</a:t>
            </a:r>
            <a:r>
              <a:rPr lang="en-US" sz="1400" dirty="0"/>
              <a:t> el major set de </a:t>
            </a:r>
            <a:r>
              <a:rPr lang="en-US" sz="1400" dirty="0" err="1"/>
              <a:t>parámetros</a:t>
            </a:r>
            <a:r>
              <a:rPr lang="en-US" sz="14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Bias-Variance Analysis</a:t>
            </a:r>
          </a:p>
          <a:p>
            <a:pPr lvl="1"/>
            <a:r>
              <a:rPr lang="en-US" sz="1400" i="1" dirty="0"/>
              <a:t>“The needs of the Many outweigh the needs of the few”</a:t>
            </a:r>
          </a:p>
          <a:p>
            <a:pPr lvl="2"/>
            <a:r>
              <a:rPr lang="en-US" sz="1200" i="1" dirty="0"/>
              <a:t>Spock</a:t>
            </a:r>
          </a:p>
          <a:p>
            <a:pPr lvl="1"/>
            <a:r>
              <a:rPr lang="en-US" sz="1400" dirty="0"/>
              <a:t>No le </a:t>
            </a:r>
            <a:r>
              <a:rPr lang="en-US" sz="1400" dirty="0" err="1"/>
              <a:t>quieres</a:t>
            </a:r>
            <a:r>
              <a:rPr lang="en-US" sz="1400" dirty="0"/>
              <a:t> </a:t>
            </a:r>
            <a:r>
              <a:rPr lang="en-US" sz="1400" dirty="0" err="1"/>
              <a:t>decir</a:t>
            </a:r>
            <a:r>
              <a:rPr lang="en-US" sz="1400" dirty="0"/>
              <a:t> a </a:t>
            </a:r>
            <a:r>
              <a:rPr lang="en-US" sz="1400" dirty="0" err="1"/>
              <a:t>alguien</a:t>
            </a:r>
            <a:r>
              <a:rPr lang="en-US" sz="1400" dirty="0"/>
              <a:t> que </a:t>
            </a:r>
            <a:r>
              <a:rPr lang="en-US" sz="1400" dirty="0" err="1"/>
              <a:t>tiene</a:t>
            </a:r>
            <a:r>
              <a:rPr lang="en-US" sz="1400" dirty="0"/>
              <a:t> cancer, </a:t>
            </a:r>
            <a:r>
              <a:rPr lang="en-US" sz="1400" dirty="0" err="1"/>
              <a:t>pero</a:t>
            </a:r>
            <a:r>
              <a:rPr lang="en-US" sz="1400" dirty="0"/>
              <a:t> </a:t>
            </a:r>
            <a:r>
              <a:rPr lang="en-US" sz="1400" b="1" dirty="0" err="1"/>
              <a:t>en</a:t>
            </a:r>
            <a:r>
              <a:rPr lang="en-US" sz="1400" b="1" dirty="0"/>
              <a:t> </a:t>
            </a:r>
            <a:r>
              <a:rPr lang="en-US" sz="1400" b="1" dirty="0" err="1"/>
              <a:t>verdad</a:t>
            </a:r>
            <a:r>
              <a:rPr lang="en-US" sz="1400" dirty="0"/>
              <a:t> no le </a:t>
            </a:r>
            <a:r>
              <a:rPr lang="en-US" sz="1400" dirty="0" err="1"/>
              <a:t>quieres</a:t>
            </a:r>
            <a:r>
              <a:rPr lang="en-US" sz="1400" dirty="0"/>
              <a:t> </a:t>
            </a:r>
            <a:r>
              <a:rPr lang="en-US" sz="1400" dirty="0" err="1"/>
              <a:t>decir</a:t>
            </a:r>
            <a:r>
              <a:rPr lang="en-US" sz="1400" dirty="0"/>
              <a:t> a </a:t>
            </a:r>
            <a:r>
              <a:rPr lang="en-US" sz="1400" dirty="0" err="1"/>
              <a:t>alquien</a:t>
            </a:r>
            <a:r>
              <a:rPr lang="en-US" sz="1400" dirty="0"/>
              <a:t> que no </a:t>
            </a:r>
            <a:r>
              <a:rPr lang="en-US" sz="1400" dirty="0" err="1"/>
              <a:t>tiene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caso</a:t>
            </a:r>
            <a:r>
              <a:rPr lang="en-US" sz="1400" dirty="0"/>
              <a:t> de que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tenga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30400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Naive</a:t>
            </a:r>
            <a:r>
              <a:rPr lang="es-MX" dirty="0" smtClean="0"/>
              <a:t> </a:t>
            </a:r>
            <a:r>
              <a:rPr lang="es-MX" dirty="0" err="1" smtClean="0"/>
              <a:t>Bayes</a:t>
            </a:r>
            <a:r>
              <a:rPr lang="es-MX" dirty="0" smtClean="0"/>
              <a:t> (</a:t>
            </a:r>
            <a:r>
              <a:rPr lang="es-MX" dirty="0" err="1" smtClean="0"/>
              <a:t>Bayes</a:t>
            </a:r>
            <a:r>
              <a:rPr lang="es-MX" dirty="0" smtClean="0"/>
              <a:t> Ingenuo)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0"/>
            <a:ext cx="595313" cy="731838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28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/>
              <a:t>Probabilidad</a:t>
            </a:r>
            <a:r>
              <a:rPr lang="en-US" sz="3000" dirty="0"/>
              <a:t> de que </a:t>
            </a:r>
            <a:r>
              <a:rPr lang="en-US" sz="3000" dirty="0" err="1"/>
              <a:t>suceda</a:t>
            </a:r>
            <a:r>
              <a:rPr lang="en-US" sz="3000" dirty="0"/>
              <a:t> un </a:t>
            </a:r>
            <a:r>
              <a:rPr lang="en-US" sz="3000" dirty="0" err="1"/>
              <a:t>evento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28" y="1366767"/>
            <a:ext cx="3027100" cy="302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4258" y="2526450"/>
            <a:ext cx="22467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P = 1/12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78534151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61875"/>
            <a:ext cx="6724500" cy="749100"/>
          </a:xfrm>
        </p:spPr>
        <p:txBody>
          <a:bodyPr>
            <a:no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http://</a:t>
            </a:r>
            <a:r>
              <a:rPr lang="en-US" sz="1350" dirty="0" err="1">
                <a:solidFill>
                  <a:srgbClr val="FF0000"/>
                </a:solidFill>
              </a:rPr>
              <a:t>projects.fivethirtyeight.com</a:t>
            </a:r>
            <a:r>
              <a:rPr lang="en-US" sz="1350" dirty="0">
                <a:solidFill>
                  <a:srgbClr val="FF0000"/>
                </a:solidFill>
              </a:rPr>
              <a:t>/2016-election-</a:t>
            </a:r>
            <a:r>
              <a:rPr lang="en-US" sz="1350" dirty="0">
                <a:solidFill>
                  <a:srgbClr val="FF0000"/>
                </a:solidFill>
              </a:rPr>
              <a:t>forecast</a:t>
            </a:r>
            <a:br>
              <a:rPr lang="en-US" sz="1350" dirty="0">
                <a:solidFill>
                  <a:srgbClr val="FF0000"/>
                </a:solidFill>
              </a:rPr>
            </a:br>
            <a:endParaRPr lang="en-US" sz="1350" dirty="0">
              <a:solidFill>
                <a:srgbClr val="FF0000"/>
              </a:solidFill>
            </a:endParaRPr>
          </a:p>
        </p:txBody>
      </p:sp>
      <p:sp>
        <p:nvSpPr>
          <p:cNvPr id="4" name="Marcador de contenid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 palabra </a:t>
            </a:r>
            <a:r>
              <a:rPr lang="en-US" dirty="0" err="1"/>
              <a:t>probabilidad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connotaciones</a:t>
            </a:r>
            <a:endParaRPr lang="en-US" dirty="0"/>
          </a:p>
          <a:p>
            <a:pPr marL="0" indent="0">
              <a:buNone/>
            </a:pPr>
            <a:endParaRPr lang="es-MX" dirty="0"/>
          </a:p>
        </p:txBody>
      </p:sp>
      <p:pic>
        <p:nvPicPr>
          <p:cNvPr id="7" name="Picture 6" descr="electio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111" y="1909972"/>
            <a:ext cx="3255324" cy="268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18204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William template">
  <a:themeElements>
    <a:clrScheme name="Personalizado 9">
      <a:dk1>
        <a:sysClr val="windowText" lastClr="000000"/>
      </a:dk1>
      <a:lt1>
        <a:srgbClr val="E6E7E8"/>
      </a:lt1>
      <a:dk2>
        <a:srgbClr val="FFFFFF"/>
      </a:dk2>
      <a:lt2>
        <a:srgbClr val="85898F"/>
      </a:lt2>
      <a:accent1>
        <a:srgbClr val="1DBED0"/>
      </a:accent1>
      <a:accent2>
        <a:srgbClr val="49A4AE"/>
      </a:accent2>
      <a:accent3>
        <a:srgbClr val="367B82"/>
      </a:accent3>
      <a:accent4>
        <a:srgbClr val="158E9B"/>
      </a:accent4>
      <a:accent5>
        <a:srgbClr val="6FDEEA"/>
      </a:accent5>
      <a:accent6>
        <a:srgbClr val="63666B"/>
      </a:accent6>
      <a:hlink>
        <a:srgbClr val="A5A5A5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2" id="{379B146D-249C-444C-8810-EE89AD32F9EA}" vid="{6D2F16EB-B5AD-43B4-B7FD-933A401FAFA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profesores Hipodec 2019 (sencilla) (1)</Template>
  <TotalTime>7388</TotalTime>
  <Words>358</Words>
  <Application>Microsoft Office PowerPoint</Application>
  <PresentationFormat>Presentación en pantalla (16:9)</PresentationFormat>
  <Paragraphs>91</Paragraphs>
  <Slides>22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Arial</vt:lpstr>
      <vt:lpstr>Cambria Math</vt:lpstr>
      <vt:lpstr>Dosis</vt:lpstr>
      <vt:lpstr>Lato</vt:lpstr>
      <vt:lpstr>Lato Bold</vt:lpstr>
      <vt:lpstr>Lato Heavy</vt:lpstr>
      <vt:lpstr>Lato Light</vt:lpstr>
      <vt:lpstr>Roboto</vt:lpstr>
      <vt:lpstr>William template</vt:lpstr>
      <vt:lpstr>Presentación de PowerPoint</vt:lpstr>
      <vt:lpstr>Métodos Supervisados</vt:lpstr>
      <vt:lpstr>Presentación de PowerPoint</vt:lpstr>
      <vt:lpstr>Aprendizaje Supervisado</vt:lpstr>
      <vt:lpstr>Presentación de PowerPoint</vt:lpstr>
      <vt:lpstr>Métodos de Validación</vt:lpstr>
      <vt:lpstr>Naive Bayes (Bayes Ingenuo)</vt:lpstr>
      <vt:lpstr>Probabilidad de que suceda un evento</vt:lpstr>
      <vt:lpstr>http://projects.fivethirtyeight.com/2016-election-forecast </vt:lpstr>
      <vt:lpstr>Distribuciones de Probabilidad</vt:lpstr>
      <vt:lpstr>Probabilidad Frequentista</vt:lpstr>
      <vt:lpstr>Probabilidad Bayesiana</vt:lpstr>
      <vt:lpstr>Teorema de Bayes</vt:lpstr>
      <vt:lpstr>Presentación de PowerPoint</vt:lpstr>
      <vt:lpstr>Presentación de PowerPoint</vt:lpstr>
      <vt:lpstr>Presentación de PowerPoint</vt:lpstr>
      <vt:lpstr>Presentación de PowerPoint</vt:lpstr>
      <vt:lpstr>Naive Bayes</vt:lpstr>
      <vt:lpstr>Naive Bayes</vt:lpstr>
      <vt:lpstr>Naive Bayes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Leon Palafox</cp:lastModifiedBy>
  <cp:revision>20</cp:revision>
  <dcterms:created xsi:type="dcterms:W3CDTF">2019-07-31T05:23:55Z</dcterms:created>
  <dcterms:modified xsi:type="dcterms:W3CDTF">2019-08-08T20:26:15Z</dcterms:modified>
</cp:coreProperties>
</file>